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90" r:id="rId3"/>
    <p:sldId id="337" r:id="rId4"/>
    <p:sldId id="320" r:id="rId5"/>
    <p:sldId id="321" r:id="rId6"/>
    <p:sldId id="322" r:id="rId7"/>
    <p:sldId id="323" r:id="rId8"/>
    <p:sldId id="355" r:id="rId9"/>
    <p:sldId id="356" r:id="rId10"/>
    <p:sldId id="357" r:id="rId11"/>
    <p:sldId id="358" r:id="rId12"/>
    <p:sldId id="359" r:id="rId13"/>
    <p:sldId id="360" r:id="rId14"/>
    <p:sldId id="325" r:id="rId15"/>
    <p:sldId id="361" r:id="rId16"/>
    <p:sldId id="364" r:id="rId17"/>
    <p:sldId id="365" r:id="rId18"/>
    <p:sldId id="362" r:id="rId19"/>
    <p:sldId id="363" r:id="rId20"/>
    <p:sldId id="326" r:id="rId21"/>
    <p:sldId id="366" r:id="rId22"/>
    <p:sldId id="36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A143A-40B3-49AE-A66D-3A10C586CB2A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C5B94-B2E8-496B-B9D7-27357A6B4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0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12186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102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114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6881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045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841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8410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70128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42692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413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971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158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905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698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176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177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173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896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2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303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96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41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33357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7975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5192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/>
              <a:t>14/1/2019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8644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/>
              <a:t>14/1/2019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8483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/>
              <a:t>14/1/2019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91186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/>
              <a:t>14/1/2019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20338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/>
              <a:t>14/1/2019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2400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690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/>
              <a:t>14/1/2019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9178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8550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478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5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61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47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79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3902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38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6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14/1/2019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0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/>
              <a:t>14/1/2019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167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2.slideserve.com/3666741/slide13-n.jp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2.slideserve.com/3666741/slide13-n.jp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2.slideserve.com/3666741/slide13-n.jp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2.slideserve.com/3666741/slide13-n.jp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age2.slideserve.com/3666741/slide13-n.jp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18640"/>
            <a:ext cx="66484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fi-FI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latin typeface="Cambria" panose="02040503050406030204" pitchFamily="18" charset="0"/>
              </a:rPr>
              <a:t>PEMANDUAN BERHEMAH</a:t>
            </a:r>
            <a:endParaRPr kumimoji="0" lang="en-US" sz="2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23366" y="5649309"/>
            <a:ext cx="32159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Date	: </a:t>
            </a:r>
            <a:r>
              <a:rPr kumimoji="0" lang="en-US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14 January 2018</a:t>
            </a:r>
            <a:endParaRPr kumimoji="0" lang="en-US" sz="18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Time	: </a:t>
            </a:r>
            <a:r>
              <a:rPr kumimoji="0" lang="en-US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8:30 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Venue	: </a:t>
            </a:r>
            <a:r>
              <a:rPr kumimoji="0" lang="en-US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KSSB HQ</a:t>
            </a:r>
          </a:p>
        </p:txBody>
      </p:sp>
    </p:spTree>
    <p:extLst>
      <p:ext uri="{BB962C8B-B14F-4D97-AF65-F5344CB8AC3E}">
        <p14:creationId xmlns:p14="http://schemas.microsoft.com/office/powerpoint/2010/main" val="115772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82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ketika di potong.</a:t>
            </a:r>
          </a:p>
          <a:p>
            <a:pPr lvl="1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	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mematuhi peraturan penggunaan lorong.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melihat cermin pandang belakang.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Pemandu tidak beri kerjasama.</a:t>
            </a:r>
          </a:p>
        </p:txBody>
      </p:sp>
      <p:pic>
        <p:nvPicPr>
          <p:cNvPr id="40962" name="Picture 1" descr="slide7">
            <a:extLst>
              <a:ext uri="{FF2B5EF4-FFF2-40B4-BE49-F238E27FC236}">
                <a16:creationId xmlns:a16="http://schemas.microsoft.com/office/drawing/2014/main" id="{639FFA75-9D31-4413-B90E-CC8D85F3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127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82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 startAt="5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dari sebelah tepi/dipersimpangan jalan.</a:t>
            </a:r>
          </a:p>
          <a:p>
            <a:pPr lvl="1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	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merancang perjalanan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beri isyarat.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mengamalkan peraturan di persimpangan</a:t>
            </a:r>
          </a:p>
        </p:txBody>
      </p:sp>
      <p:pic>
        <p:nvPicPr>
          <p:cNvPr id="41986" name="Picture 1" descr="slide7">
            <a:extLst>
              <a:ext uri="{FF2B5EF4-FFF2-40B4-BE49-F238E27FC236}">
                <a16:creationId xmlns:a16="http://schemas.microsoft.com/office/drawing/2014/main" id="{2E26DCC0-6211-4A97-B68A-F406CD201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388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82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dengan kenderaan dari arah hadapan.</a:t>
            </a:r>
          </a:p>
          <a:p>
            <a:pPr lvl="1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	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melihat ke hadapan pada jarak 100 meter / peraturan 12.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mengamalkan peraturan mengelak kemalangan dari arah hadapan.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Sikap pemandu tidak bertimbang rasa dan sombong– enggan mahu mengalah.</a:t>
            </a:r>
          </a:p>
        </p:txBody>
      </p:sp>
      <p:pic>
        <p:nvPicPr>
          <p:cNvPr id="43010" name="Picture 1" descr="slide7">
            <a:extLst>
              <a:ext uri="{FF2B5EF4-FFF2-40B4-BE49-F238E27FC236}">
                <a16:creationId xmlns:a16="http://schemas.microsoft.com/office/drawing/2014/main" id="{782250FF-87C4-4DF0-9170-D71F59B0A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523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br>
              <a:rPr lang="en-US" dirty="0">
                <a:latin typeface="Arial" panose="020B0604020202020204" pitchFamily="34" charset="0"/>
                <a:hlinkClick r:id="rId6" tooltip="13.slide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latin typeface="Arial" panose="020B0604020202020204" pitchFamily="34" charset="0"/>
              </a:rPr>
              <a:t>Sebagai </a:t>
            </a:r>
            <a:r>
              <a:rPr lang="en-US" dirty="0" err="1">
                <a:latin typeface="Arial" panose="020B0604020202020204" pitchFamily="34" charset="0"/>
              </a:rPr>
              <a:t>pemandu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berhemat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mengenalpasti</a:t>
            </a:r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</a:rPr>
              <a:t>keadaan-keadaan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faktor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boleh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kemalangan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enam</a:t>
            </a:r>
            <a:r>
              <a:rPr lang="en-US" dirty="0">
                <a:latin typeface="Arial" panose="020B0604020202020204" pitchFamily="34" charset="0"/>
              </a:rPr>
              <a:t> (6) </a:t>
            </a: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iaitu</a:t>
            </a:r>
            <a:r>
              <a:rPr lang="en-US" dirty="0">
                <a:latin typeface="Arial" panose="020B0604020202020204" pitchFamily="34" charset="0"/>
              </a:rPr>
              <a:t>:-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Pemandu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faktor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utama</a:t>
            </a:r>
            <a:r>
              <a:rPr lang="en-US" dirty="0">
                <a:latin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</a:rPr>
              <a:t>terpenting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sekali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fizikal</a:t>
            </a:r>
            <a:r>
              <a:rPr lang="en-US" dirty="0">
                <a:latin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</a:rPr>
              <a:t>letih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mengantuk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marah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bimbang</a:t>
            </a:r>
            <a:r>
              <a:rPr lang="en-US" dirty="0">
                <a:latin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</a:rPr>
              <a:t>cemas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mental</a:t>
            </a:r>
            <a:r>
              <a:rPr lang="en-US" dirty="0">
                <a:latin typeface="Arial" panose="020B0604020202020204" pitchFamily="34" charset="0"/>
              </a:rPr>
              <a:t> - </a:t>
            </a:r>
            <a:r>
              <a:rPr lang="en-US" dirty="0" err="1">
                <a:latin typeface="Arial" panose="020B0604020202020204" pitchFamily="34" charset="0"/>
              </a:rPr>
              <a:t>fikiran</a:t>
            </a:r>
            <a:r>
              <a:rPr lang="en-US" dirty="0">
                <a:latin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</a:rPr>
              <a:t>emosi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tertekan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</a:rPr>
              <a:t>Kesihatan- </a:t>
            </a:r>
            <a:r>
              <a:rPr lang="en-US" dirty="0" err="1">
                <a:latin typeface="Arial" panose="020B0604020202020204" pitchFamily="34" charset="0"/>
              </a:rPr>
              <a:t>mengguna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ubat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mendapat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kelulusan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doktor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Sikap</a:t>
            </a:r>
            <a:r>
              <a:rPr lang="en-US" dirty="0">
                <a:latin typeface="Arial" panose="020B0604020202020204" pitchFamily="34" charset="0"/>
              </a:rPr>
              <a:t> - </a:t>
            </a:r>
            <a:r>
              <a:rPr lang="en-US" dirty="0" err="1">
                <a:latin typeface="Arial" panose="020B0604020202020204" pitchFamily="34" charset="0"/>
              </a:rPr>
              <a:t>minum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minuman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keras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dibawah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pengaruh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dadah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patuh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tanda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isyarat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sabar</a:t>
            </a:r>
            <a:r>
              <a:rPr lang="en-US" dirty="0">
                <a:latin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</a:rPr>
              <a:t>bertimbangrasa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panas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baran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</a:rPr>
              <a:t>dan </a:t>
            </a:r>
            <a:r>
              <a:rPr lang="en-US" dirty="0" err="1">
                <a:latin typeface="Arial" panose="020B0604020202020204" pitchFamily="34" charset="0"/>
              </a:rPr>
              <a:t>sebagainya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pandai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menyesuaikan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cuaca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jalan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patuh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lalulintas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8673" name="Picture 1" descr="slide13">
            <a:extLst>
              <a:ext uri="{FF2B5EF4-FFF2-40B4-BE49-F238E27FC236}">
                <a16:creationId xmlns:a16="http://schemas.microsoft.com/office/drawing/2014/main" id="{270FCBB2-A1A4-4EAC-A7E2-23C670D3E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76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hlinkClick r:id="rId6" tooltip="13.slide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Sebagai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keadaan-keadaan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menyebabkan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memahami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fungsi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Pastikan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kelajuan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mengikut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rosak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licin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pembinaan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Kurangkan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kelajuan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hujan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kerana air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bertakong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Hydro planning’ .</a:t>
            </a:r>
          </a:p>
        </p:txBody>
      </p:sp>
      <p:pic>
        <p:nvPicPr>
          <p:cNvPr id="44034" name="Picture 1" descr="slide13">
            <a:extLst>
              <a:ext uri="{FF2B5EF4-FFF2-40B4-BE49-F238E27FC236}">
                <a16:creationId xmlns:a16="http://schemas.microsoft.com/office/drawing/2014/main" id="{C6D698F8-CBA4-41A2-A879-DEF10C0FF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134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br>
              <a:rPr lang="en-US" dirty="0">
                <a:latin typeface="Arial" panose="020B0604020202020204" pitchFamily="34" charset="0"/>
                <a:hlinkClick r:id="rId6" tooltip="13.slide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latin typeface="Arial" panose="020B0604020202020204" pitchFamily="34" charset="0"/>
              </a:rPr>
              <a:t>Sebagai </a:t>
            </a:r>
            <a:r>
              <a:rPr lang="en-US" dirty="0" err="1">
                <a:latin typeface="Arial" panose="020B0604020202020204" pitchFamily="34" charset="0"/>
              </a:rPr>
              <a:t>pemandu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berhemat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mengenalpasti</a:t>
            </a:r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</a:rPr>
              <a:t>keadaan-keadaan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faktor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boleh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kemalangan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enam</a:t>
            </a:r>
            <a:r>
              <a:rPr lang="en-US" dirty="0">
                <a:latin typeface="Arial" panose="020B0604020202020204" pitchFamily="34" charset="0"/>
              </a:rPr>
              <a:t> (6) </a:t>
            </a: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iaitu</a:t>
            </a:r>
            <a:r>
              <a:rPr lang="en-US" dirty="0">
                <a:latin typeface="Arial" panose="020B0604020202020204" pitchFamily="34" charset="0"/>
              </a:rPr>
              <a:t>:-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dirty="0">
                <a:latin typeface="Arial" panose="020B0604020202020204" pitchFamily="34" charset="0"/>
              </a:rPr>
              <a:t>Pemandu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Sesuaikan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diri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kenderaan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memandu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</a:rPr>
              <a:t>Uji </a:t>
            </a: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brek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lampu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brek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lampu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lampu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isyarat</a:t>
            </a:r>
            <a:r>
              <a:rPr lang="en-US" dirty="0">
                <a:latin typeface="Arial" panose="020B0604020202020204" pitchFamily="34" charset="0"/>
              </a:rPr>
              <a:t> dan hon </a:t>
            </a:r>
            <a:r>
              <a:rPr lang="en-US" dirty="0" err="1">
                <a:latin typeface="Arial" panose="020B0604020202020204" pitchFamily="34" charset="0"/>
              </a:rPr>
              <a:t>sentiasa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berfungsi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Tayar</a:t>
            </a:r>
            <a:r>
              <a:rPr lang="en-US" dirty="0">
                <a:latin typeface="Arial" panose="020B0604020202020204" pitchFamily="34" charset="0"/>
              </a:rPr>
              <a:t> 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Pengelap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cermin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Talipinggang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keledar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dsbnya</a:t>
            </a:r>
            <a:r>
              <a:rPr lang="en-US" dirty="0">
                <a:latin typeface="Arial" panose="020B0604020202020204" pitchFamily="34" charset="0"/>
              </a:rPr>
              <a:t>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7106" name="Picture 1" descr="slide13">
            <a:extLst>
              <a:ext uri="{FF2B5EF4-FFF2-40B4-BE49-F238E27FC236}">
                <a16:creationId xmlns:a16="http://schemas.microsoft.com/office/drawing/2014/main" id="{DB924E3A-46FD-4D2D-B023-8EBEF24F8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05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br>
              <a:rPr lang="en-US" dirty="0">
                <a:latin typeface="Arial" panose="020B0604020202020204" pitchFamily="34" charset="0"/>
                <a:hlinkClick r:id="rId6" tooltip="13.slide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latin typeface="Arial" panose="020B0604020202020204" pitchFamily="34" charset="0"/>
              </a:rPr>
              <a:t>Sebagai </a:t>
            </a:r>
            <a:r>
              <a:rPr lang="en-US" dirty="0" err="1">
                <a:latin typeface="Arial" panose="020B0604020202020204" pitchFamily="34" charset="0"/>
              </a:rPr>
              <a:t>pemandu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berhemat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perlu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mengenalpasti</a:t>
            </a:r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</a:rPr>
              <a:t>keadaan-keadaan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faktor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boleh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kemalangan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enam</a:t>
            </a:r>
            <a:r>
              <a:rPr lang="en-US" dirty="0">
                <a:latin typeface="Arial" panose="020B0604020202020204" pitchFamily="34" charset="0"/>
              </a:rPr>
              <a:t> (6) </a:t>
            </a:r>
            <a:r>
              <a:rPr lang="en-US" dirty="0" err="1">
                <a:latin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iaitu</a:t>
            </a:r>
            <a:r>
              <a:rPr lang="en-US" dirty="0">
                <a:latin typeface="Arial" panose="020B0604020202020204" pitchFamily="34" charset="0"/>
              </a:rPr>
              <a:t>:-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n-US" dirty="0" err="1">
                <a:latin typeface="Arial" panose="020B0604020202020204" pitchFamily="34" charset="0"/>
              </a:rPr>
              <a:t>Cuaca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Hujan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lebat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Kabus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tebal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Hujan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lebat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diikuti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angin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kencang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Cermin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motokar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penghawa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dingin</a:t>
            </a:r>
            <a:r>
              <a:rPr lang="en-US" dirty="0">
                <a:latin typeface="Arial" panose="020B0604020202020204" pitchFamily="34" charset="0"/>
              </a:rPr>
              <a:t>.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8130" name="Picture 1" descr="slide13">
            <a:extLst>
              <a:ext uri="{FF2B5EF4-FFF2-40B4-BE49-F238E27FC236}">
                <a16:creationId xmlns:a16="http://schemas.microsoft.com/office/drawing/2014/main" id="{18720A36-A432-4B94-A1D0-20C19AFE8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74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Sebagai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keadaan-keadaan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menyebabkan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 startAt="5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Cahaya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menghadap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cahaya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matahari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Silauan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embun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Cahaya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lampu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hadapan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Cahaya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lampu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tepi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Spot light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Akibat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silauan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mata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pulih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masa 7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kelajuan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70 km/j,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motokar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bergerak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sejauh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140 meter.</a:t>
            </a:r>
          </a:p>
        </p:txBody>
      </p:sp>
      <p:pic>
        <p:nvPicPr>
          <p:cNvPr id="45058" name="Picture 1" descr="slide13">
            <a:extLst>
              <a:ext uri="{FF2B5EF4-FFF2-40B4-BE49-F238E27FC236}">
                <a16:creationId xmlns:a16="http://schemas.microsoft.com/office/drawing/2014/main" id="{61A84ABE-FEFB-486A-B62F-6B85DA7DF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317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6. KEADAAN-KEADAAN YANG MENYEBABKAN KEMALANGAN</a:t>
            </a:r>
          </a:p>
          <a:p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  <a:hlinkClick r:id="rId6" tooltip="13.slide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Sebagai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keadaan-keadaan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menyebabkan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+mj-lt"/>
              <a:buAutoNum type="arabicPeriod" startAt="6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Lalulintas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kesesakan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lalulintas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lvl="1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-	( 7.00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– 8.00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lvl="1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Tengahari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-	(12.00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tengahari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– 1.00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tengahari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lvl="1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Petang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-	( 4.00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petang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– 5.00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petang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lvl="1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1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biasa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sibuk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-Kawasan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kilang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pusat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membeli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sekolah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lain-lain.</a:t>
            </a:r>
          </a:p>
        </p:txBody>
      </p:sp>
      <p:pic>
        <p:nvPicPr>
          <p:cNvPr id="46082" name="Picture 1" descr="slide13">
            <a:extLst>
              <a:ext uri="{FF2B5EF4-FFF2-40B4-BE49-F238E27FC236}">
                <a16:creationId xmlns:a16="http://schemas.microsoft.com/office/drawing/2014/main" id="{CEB9B2ED-A8CD-466D-837B-7D3FE3D7E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474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7. TERDAPAT 10- PERATURAN SEMASA MEMOTONG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amalkan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2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Periksa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dihadapan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amalkan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12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100 meter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hadapan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masa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sekurang-kurangnya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10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melepasi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dipotong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Periksa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dibelakang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lain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hendak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memotong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periksa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kawasan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”Blind Spot”.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Memberi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isyarat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isyarat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lampu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sekurang-kurangnya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amalkan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12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100 meter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hadapan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Bergerak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pastikan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ruang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selamat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562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r>
              <a:rPr lang="en-MY" alt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Statistik</a:t>
            </a:r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MY" alt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Kemalangan</a:t>
            </a:r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MY" altLang="en-US" sz="2000" dirty="0" err="1"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 2018 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5752" y="1196753"/>
            <a:ext cx="11596308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9pPr>
          </a:lstStyle>
          <a:p>
            <a:pPr marL="631825" marR="0" lvl="1" indent="-51911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MY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  <a:p>
            <a:pPr marL="631825" marR="0" lvl="1" indent="-6318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MY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  <a:p>
            <a:pPr marL="112712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1FA49C-D2AA-4ADF-8670-EF5A46859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548799"/>
              </p:ext>
            </p:extLst>
          </p:nvPr>
        </p:nvGraphicFramePr>
        <p:xfrm>
          <a:off x="317121" y="1250021"/>
          <a:ext cx="11596307" cy="1234920"/>
        </p:xfrm>
        <a:graphic>
          <a:graphicData uri="http://schemas.openxmlformats.org/drawingml/2006/table">
            <a:tbl>
              <a:tblPr/>
              <a:tblGrid>
                <a:gridCol w="1852731">
                  <a:extLst>
                    <a:ext uri="{9D8B030D-6E8A-4147-A177-3AD203B41FA5}">
                      <a16:colId xmlns:a16="http://schemas.microsoft.com/office/drawing/2014/main" val="752544467"/>
                    </a:ext>
                  </a:extLst>
                </a:gridCol>
                <a:gridCol w="379475">
                  <a:extLst>
                    <a:ext uri="{9D8B030D-6E8A-4147-A177-3AD203B41FA5}">
                      <a16:colId xmlns:a16="http://schemas.microsoft.com/office/drawing/2014/main" val="2540249948"/>
                    </a:ext>
                  </a:extLst>
                </a:gridCol>
                <a:gridCol w="301348">
                  <a:extLst>
                    <a:ext uri="{9D8B030D-6E8A-4147-A177-3AD203B41FA5}">
                      <a16:colId xmlns:a16="http://schemas.microsoft.com/office/drawing/2014/main" val="1279634560"/>
                    </a:ext>
                  </a:extLst>
                </a:gridCol>
                <a:gridCol w="379475">
                  <a:extLst>
                    <a:ext uri="{9D8B030D-6E8A-4147-A177-3AD203B41FA5}">
                      <a16:colId xmlns:a16="http://schemas.microsoft.com/office/drawing/2014/main" val="144119324"/>
                    </a:ext>
                  </a:extLst>
                </a:gridCol>
                <a:gridCol w="412958">
                  <a:extLst>
                    <a:ext uri="{9D8B030D-6E8A-4147-A177-3AD203B41FA5}">
                      <a16:colId xmlns:a16="http://schemas.microsoft.com/office/drawing/2014/main" val="3989274582"/>
                    </a:ext>
                  </a:extLst>
                </a:gridCol>
                <a:gridCol w="446441">
                  <a:extLst>
                    <a:ext uri="{9D8B030D-6E8A-4147-A177-3AD203B41FA5}">
                      <a16:colId xmlns:a16="http://schemas.microsoft.com/office/drawing/2014/main" val="3674594749"/>
                    </a:ext>
                  </a:extLst>
                </a:gridCol>
                <a:gridCol w="401797">
                  <a:extLst>
                    <a:ext uri="{9D8B030D-6E8A-4147-A177-3AD203B41FA5}">
                      <a16:colId xmlns:a16="http://schemas.microsoft.com/office/drawing/2014/main" val="163749441"/>
                    </a:ext>
                  </a:extLst>
                </a:gridCol>
                <a:gridCol w="390635">
                  <a:extLst>
                    <a:ext uri="{9D8B030D-6E8A-4147-A177-3AD203B41FA5}">
                      <a16:colId xmlns:a16="http://schemas.microsoft.com/office/drawing/2014/main" val="1447008000"/>
                    </a:ext>
                  </a:extLst>
                </a:gridCol>
                <a:gridCol w="412958">
                  <a:extLst>
                    <a:ext uri="{9D8B030D-6E8A-4147-A177-3AD203B41FA5}">
                      <a16:colId xmlns:a16="http://schemas.microsoft.com/office/drawing/2014/main" val="108265994"/>
                    </a:ext>
                  </a:extLst>
                </a:gridCol>
                <a:gridCol w="401797">
                  <a:extLst>
                    <a:ext uri="{9D8B030D-6E8A-4147-A177-3AD203B41FA5}">
                      <a16:colId xmlns:a16="http://schemas.microsoft.com/office/drawing/2014/main" val="3603570123"/>
                    </a:ext>
                  </a:extLst>
                </a:gridCol>
                <a:gridCol w="357153">
                  <a:extLst>
                    <a:ext uri="{9D8B030D-6E8A-4147-A177-3AD203B41FA5}">
                      <a16:colId xmlns:a16="http://schemas.microsoft.com/office/drawing/2014/main" val="50574369"/>
                    </a:ext>
                  </a:extLst>
                </a:gridCol>
                <a:gridCol w="357153">
                  <a:extLst>
                    <a:ext uri="{9D8B030D-6E8A-4147-A177-3AD203B41FA5}">
                      <a16:colId xmlns:a16="http://schemas.microsoft.com/office/drawing/2014/main" val="4012030833"/>
                    </a:ext>
                  </a:extLst>
                </a:gridCol>
                <a:gridCol w="424119">
                  <a:extLst>
                    <a:ext uri="{9D8B030D-6E8A-4147-A177-3AD203B41FA5}">
                      <a16:colId xmlns:a16="http://schemas.microsoft.com/office/drawing/2014/main" val="3753381854"/>
                    </a:ext>
                  </a:extLst>
                </a:gridCol>
                <a:gridCol w="379475">
                  <a:extLst>
                    <a:ext uri="{9D8B030D-6E8A-4147-A177-3AD203B41FA5}">
                      <a16:colId xmlns:a16="http://schemas.microsoft.com/office/drawing/2014/main" val="1829516948"/>
                    </a:ext>
                  </a:extLst>
                </a:gridCol>
                <a:gridCol w="446441">
                  <a:extLst>
                    <a:ext uri="{9D8B030D-6E8A-4147-A177-3AD203B41FA5}">
                      <a16:colId xmlns:a16="http://schemas.microsoft.com/office/drawing/2014/main" val="2578755945"/>
                    </a:ext>
                  </a:extLst>
                </a:gridCol>
                <a:gridCol w="435281">
                  <a:extLst>
                    <a:ext uri="{9D8B030D-6E8A-4147-A177-3AD203B41FA5}">
                      <a16:colId xmlns:a16="http://schemas.microsoft.com/office/drawing/2014/main" val="3811804543"/>
                    </a:ext>
                  </a:extLst>
                </a:gridCol>
                <a:gridCol w="390635">
                  <a:extLst>
                    <a:ext uri="{9D8B030D-6E8A-4147-A177-3AD203B41FA5}">
                      <a16:colId xmlns:a16="http://schemas.microsoft.com/office/drawing/2014/main" val="2091885403"/>
                    </a:ext>
                  </a:extLst>
                </a:gridCol>
                <a:gridCol w="457602">
                  <a:extLst>
                    <a:ext uri="{9D8B030D-6E8A-4147-A177-3AD203B41FA5}">
                      <a16:colId xmlns:a16="http://schemas.microsoft.com/office/drawing/2014/main" val="2559884301"/>
                    </a:ext>
                  </a:extLst>
                </a:gridCol>
                <a:gridCol w="379475">
                  <a:extLst>
                    <a:ext uri="{9D8B030D-6E8A-4147-A177-3AD203B41FA5}">
                      <a16:colId xmlns:a16="http://schemas.microsoft.com/office/drawing/2014/main" val="3172984870"/>
                    </a:ext>
                  </a:extLst>
                </a:gridCol>
                <a:gridCol w="390635">
                  <a:extLst>
                    <a:ext uri="{9D8B030D-6E8A-4147-A177-3AD203B41FA5}">
                      <a16:colId xmlns:a16="http://schemas.microsoft.com/office/drawing/2014/main" val="2413199696"/>
                    </a:ext>
                  </a:extLst>
                </a:gridCol>
                <a:gridCol w="446441">
                  <a:extLst>
                    <a:ext uri="{9D8B030D-6E8A-4147-A177-3AD203B41FA5}">
                      <a16:colId xmlns:a16="http://schemas.microsoft.com/office/drawing/2014/main" val="1926089514"/>
                    </a:ext>
                  </a:extLst>
                </a:gridCol>
                <a:gridCol w="401797">
                  <a:extLst>
                    <a:ext uri="{9D8B030D-6E8A-4147-A177-3AD203B41FA5}">
                      <a16:colId xmlns:a16="http://schemas.microsoft.com/office/drawing/2014/main" val="1985947893"/>
                    </a:ext>
                  </a:extLst>
                </a:gridCol>
                <a:gridCol w="435281">
                  <a:extLst>
                    <a:ext uri="{9D8B030D-6E8A-4147-A177-3AD203B41FA5}">
                      <a16:colId xmlns:a16="http://schemas.microsoft.com/office/drawing/2014/main" val="2582361481"/>
                    </a:ext>
                  </a:extLst>
                </a:gridCol>
                <a:gridCol w="457602">
                  <a:extLst>
                    <a:ext uri="{9D8B030D-6E8A-4147-A177-3AD203B41FA5}">
                      <a16:colId xmlns:a16="http://schemas.microsoft.com/office/drawing/2014/main" val="1620404217"/>
                    </a:ext>
                  </a:extLst>
                </a:gridCol>
                <a:gridCol w="457602">
                  <a:extLst>
                    <a:ext uri="{9D8B030D-6E8A-4147-A177-3AD203B41FA5}">
                      <a16:colId xmlns:a16="http://schemas.microsoft.com/office/drawing/2014/main" val="2915744998"/>
                    </a:ext>
                  </a:extLst>
                </a:gridCol>
              </a:tblGrid>
              <a:tr h="227899">
                <a:tc gridSpan="25">
                  <a:txBody>
                    <a:bodyPr/>
                    <a:lstStyle/>
                    <a:p>
                      <a:pPr algn="ctr" fontAlgn="b"/>
                      <a:r>
                        <a:rPr lang="en-MY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PENYATA KES ACCIDENT DAN INCIDENT KUMPULAN SEMESTA SDN. BHD 2018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59703"/>
                  </a:ext>
                </a:extLst>
              </a:tr>
              <a:tr h="50596"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7825350"/>
                  </a:ext>
                </a:extLst>
              </a:tr>
              <a:tr h="227899"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PERKARA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 SEMESTA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KONTRAKTOR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759126"/>
                  </a:ext>
                </a:extLst>
              </a:tr>
              <a:tr h="227899">
                <a:tc>
                  <a:txBody>
                    <a:bodyPr/>
                    <a:lstStyle/>
                    <a:p>
                      <a:pPr algn="ctr" fontAlgn="b"/>
                      <a:r>
                        <a:rPr lang="en-MY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BULAN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814589"/>
                  </a:ext>
                </a:extLst>
              </a:tr>
              <a:tr h="193714">
                <a:tc>
                  <a:txBody>
                    <a:bodyPr/>
                    <a:lstStyle/>
                    <a:p>
                      <a:pPr algn="l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DALAM TAPAK OPERASI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850336"/>
                  </a:ext>
                </a:extLst>
              </a:tr>
              <a:tr h="205109">
                <a:tc>
                  <a:txBody>
                    <a:bodyPr/>
                    <a:lstStyle/>
                    <a:p>
                      <a:pPr algn="l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LUAR TAPAK OPERASI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40427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9B4A493-547D-4F1C-AB8D-4D30BE4E9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580246"/>
              </p:ext>
            </p:extLst>
          </p:nvPr>
        </p:nvGraphicFramePr>
        <p:xfrm>
          <a:off x="317121" y="2606562"/>
          <a:ext cx="11611643" cy="3992302"/>
        </p:xfrm>
        <a:graphic>
          <a:graphicData uri="http://schemas.openxmlformats.org/drawingml/2006/table">
            <a:tbl>
              <a:tblPr/>
              <a:tblGrid>
                <a:gridCol w="391263">
                  <a:extLst>
                    <a:ext uri="{9D8B030D-6E8A-4147-A177-3AD203B41FA5}">
                      <a16:colId xmlns:a16="http://schemas.microsoft.com/office/drawing/2014/main" val="3089254954"/>
                    </a:ext>
                  </a:extLst>
                </a:gridCol>
                <a:gridCol w="785403">
                  <a:extLst>
                    <a:ext uri="{9D8B030D-6E8A-4147-A177-3AD203B41FA5}">
                      <a16:colId xmlns:a16="http://schemas.microsoft.com/office/drawing/2014/main" val="1947308164"/>
                    </a:ext>
                  </a:extLst>
                </a:gridCol>
                <a:gridCol w="724988">
                  <a:extLst>
                    <a:ext uri="{9D8B030D-6E8A-4147-A177-3AD203B41FA5}">
                      <a16:colId xmlns:a16="http://schemas.microsoft.com/office/drawing/2014/main" val="2574265324"/>
                    </a:ext>
                  </a:extLst>
                </a:gridCol>
                <a:gridCol w="9709989">
                  <a:extLst>
                    <a:ext uri="{9D8B030D-6E8A-4147-A177-3AD203B41FA5}">
                      <a16:colId xmlns:a16="http://schemas.microsoft.com/office/drawing/2014/main" val="1518781911"/>
                    </a:ext>
                  </a:extLst>
                </a:gridCol>
              </a:tblGrid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Bil.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Kakitangan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Tarikh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Kes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738713"/>
                  </a:ext>
                </a:extLst>
              </a:tr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1-Jan-18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Kejadian lori pihak SRT yang membuat pusingan U di Jalan Utama di Jalan Bestari Jaya dari kawasan operasi  Taman Seri Endah yang mengakibatkan kemalangan maut.  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257142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5-Mar-18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Ujang  bin Saari pada 05 Mac 2018 di persimpangan lampu isyarat Bernam jaya pada jam 1730hrs.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491747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6-Mar-18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Muhamad Ruzaini bin Abd Rashid pada 06 Mac 2018 di Horas 600 pada jam 1900hrs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8278"/>
                  </a:ext>
                </a:extLst>
              </a:tr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26-Mar-18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Kasman bin Mohamad (Pemandu lori Advancecon infra Sdn Bhd) di Kundang Lakes pada 26 Mac 2018 jam 1430hrs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176856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21-Mar-18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Ramli bin Kassim (pekerja kontrakor First Zara) di Tapak operasi Beranang C pada 21 Mac 2018 jam 0200hrs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643182"/>
                  </a:ext>
                </a:extLst>
              </a:tr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4-Apr-18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Kejadian lori hantu mengelonsor ke belakang disebabkan break tidak berfungsi di Kg Serigala, Hulu Bernam pada 4 Apr 2018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27270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7-Apr-18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Lori muatan tanah merah milik Gamuda terbalik pada 07 Apr 2018 di kawasan kerja MC 10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45808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21-May-18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kejadian panahan petir di kawasan tapak operasi Bestari Mining pada 21 Mei 2018.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47888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18-Jun-18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Lori TNG mengundur yang mengakibatkan mengelonsor ke dalam lombong pada 18 Jun 2018.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295438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20-Jun-18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Mohd Izan bin Mohd Sapi'ee pada 20 Jun 2018 di Jalan merbau Jeram Selangor.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263851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11-Jun-18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Fathzil Bin Manan pada 11 Jun 2018 di Sunway Kayangan, Seksyen U8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606479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31-Jul-18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En Shuhaimi bin Nasir pada 31 Julai 2018 di kawasan Bukit Tagar   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920448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8-Aug-18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Muhamad Syukri bin Ayob pada 08 Ogos 2018 di D5.4 Lebuhraya KL Seremban dalam perjalanan datang kerja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27282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23-Sep-18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Excavator SH 350 milik sub con Sasa Waja Sdn Bhd tengelam dalam lombong pada 23 September 2018.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82744"/>
                  </a:ext>
                </a:extLst>
              </a:tr>
              <a:tr h="153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12-Sep-18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Razman bin Gatni pada 12 Sep 2018 di Batu 9, Hulu Langat 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106705"/>
                  </a:ext>
                </a:extLst>
              </a:tr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Kontraktor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22-Nov-18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 buah lori di persimpangan jalan masuk timbang B Lot 2320, 2324 &amp; 2325 Mukim Ulu Tinggi pada 22 November 2018. 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685443"/>
                  </a:ext>
                </a:extLst>
              </a:tr>
              <a:tr h="306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KSSB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13-Dec-18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Jafri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Khairi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bin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Mohd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Idris pada 13/12/2018 pada jam 1911hrs  di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Lebuh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Raya NPE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Maju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Jaya.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Kenderaan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syarikat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VBN 8223 di langar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dari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belakang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. </a:t>
                      </a:r>
                    </a:p>
                  </a:txBody>
                  <a:tcPr marL="8634" marR="8634" marT="8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473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030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7. TERDAPAT 10- PERATURAN SEMASA MEMOTONG</a:t>
            </a:r>
          </a:p>
          <a:p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spcAft>
                <a:spcPts val="600"/>
              </a:spcAft>
              <a:buFont typeface="+mj-lt"/>
              <a:buAutoNum type="arabicPeriod" startAt="6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Melajukan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kawal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memotong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berhati-hati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kelajuan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dibenarkan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 startAt="6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Komunikasi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sebarang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isyarat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sedang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memotong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 startAt="6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Beri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isyarat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kiri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isyarat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lampu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kiri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sekurang-kurangnya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pastikan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ruang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selamat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 startAt="6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Bergerak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kiri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pastikan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ruang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melihat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melalui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cermin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 startAt="6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Menyambung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kelajuan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lorong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betul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amalkan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jarak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2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imbas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12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hadapan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3803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418491-2729-42BF-B886-2AC1E68571CA}"/>
              </a:ext>
            </a:extLst>
          </p:cNvPr>
          <p:cNvSpPr txBox="1"/>
          <p:nvPr/>
        </p:nvSpPr>
        <p:spPr>
          <a:xfrm>
            <a:off x="2297724" y="2227385"/>
            <a:ext cx="794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4000" dirty="0">
                <a:latin typeface="Cambria Math" pitchFamily="18" charset="0"/>
                <a:ea typeface="Cambria Math" pitchFamily="18" charset="0"/>
              </a:rPr>
              <a:t>HARGAILAH NYAWA ANDA…..</a:t>
            </a:r>
          </a:p>
          <a:p>
            <a:pPr algn="ctr"/>
            <a:r>
              <a:rPr lang="en-MY" sz="4000" dirty="0">
                <a:latin typeface="Cambria Math" pitchFamily="18" charset="0"/>
                <a:ea typeface="Cambria Math" pitchFamily="18" charset="0"/>
              </a:rPr>
              <a:t>YANG  TIADA GANTINYA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8F6EF2-D2DD-41AE-A6CD-5124CBA702CE}"/>
              </a:ext>
            </a:extLst>
          </p:cNvPr>
          <p:cNvSpPr txBox="1"/>
          <p:nvPr/>
        </p:nvSpPr>
        <p:spPr>
          <a:xfrm>
            <a:off x="2168770" y="3932382"/>
            <a:ext cx="8206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4000" b="1" dirty="0">
                <a:latin typeface="Cambria Math" pitchFamily="18" charset="0"/>
                <a:ea typeface="Cambria Math" pitchFamily="18" charset="0"/>
              </a:rPr>
              <a:t>PANDU CERMAT JIWA  SELAMAT</a:t>
            </a:r>
          </a:p>
        </p:txBody>
      </p:sp>
    </p:spTree>
    <p:extLst>
      <p:ext uri="{BB962C8B-B14F-4D97-AF65-F5344CB8AC3E}">
        <p14:creationId xmlns:p14="http://schemas.microsoft.com/office/powerpoint/2010/main" val="39756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1. DEFINASI KONSEP PEMANDUAN BERHEMAH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yang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mengelakkan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menyelamatkan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daripada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berlaku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oleh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perkara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berikut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PENGETAHUAN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undang-undang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peraturan-peraturanya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KEMAHIRAN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tinggi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aspek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SIKAP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betul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ketika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MENGAMALKAN formula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mencegah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menghadapi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pelbagai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menyelamatkan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nyawa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masa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pengguna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47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2. LANGKAH- LANGKAH MENCEGAH KEMALANGAN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	: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Apa-apa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perkara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menyebabkan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seseorang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Menganalisa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	: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Bagaimana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benda-benda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memberi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Membuat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: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Apakah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terbaik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paling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selamat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semasa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memandu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Bertindak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	: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perkara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keupayaan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mengendalikan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selamat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bahaya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Anda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haruslah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bertindak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cepat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mengelakkan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bahaya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jangan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ambil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sikap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tunggu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lihat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sahaja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71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288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3. MERANCANG PERJALANAN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dielakkan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perjalanan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dirancang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betul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Masa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perjalanan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mental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fizikal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berhenti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rehat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Barang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keperluan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perjalanan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56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4. PEMANDUAN SEMPURNA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Matlamat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Konsep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Berhemat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supaya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sempurna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sempurna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ukur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kualiti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pemanduan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apabila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perkara-perkara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berikut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Kemalangan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Melakukan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lalulintas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Menyalahgunakan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Melewatkan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jadual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perjalanan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Menghilangkan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sifat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kesopanan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2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411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  <a:endParaRPr lang="en-US" dirty="0">
              <a:solidFill>
                <a:srgbClr val="2C3E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dengan kenderaan di hadapan.</a:t>
            </a:r>
          </a:p>
          <a:p>
            <a:pPr lvl="2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Mengekori kenderaan terlampau rapat.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melihat isyarat kenderaan di hadapan.</a:t>
            </a:r>
          </a:p>
        </p:txBody>
      </p:sp>
      <p:pic>
        <p:nvPicPr>
          <p:cNvPr id="37890" name="Picture 1" descr="slide7">
            <a:extLst>
              <a:ext uri="{FF2B5EF4-FFF2-40B4-BE49-F238E27FC236}">
                <a16:creationId xmlns:a16="http://schemas.microsoft.com/office/drawing/2014/main" id="{3C92D451-06CE-4A2A-94EC-D2708BB8D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61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382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 startAt="2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dengan kenderaan di belakang.</a:t>
            </a:r>
          </a:p>
          <a:p>
            <a:pPr lvl="1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	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melihat cermin pandang belakang.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mengamalkan peraturan jarak, jika kenderaan di belakang mengekori terlampau rapat.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memberi isyarat dalam masa yang mencukupi</a:t>
            </a:r>
          </a:p>
        </p:txBody>
      </p:sp>
      <p:pic>
        <p:nvPicPr>
          <p:cNvPr id="38914" name="Picture 1" descr="slide7">
            <a:extLst>
              <a:ext uri="{FF2B5EF4-FFF2-40B4-BE49-F238E27FC236}">
                <a16:creationId xmlns:a16="http://schemas.microsoft.com/office/drawing/2014/main" id="{439C88D1-DE23-4DEE-975F-AA64FF219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77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175" y="0"/>
            <a:ext cx="8197493" cy="1137941"/>
          </a:xfrm>
        </p:spPr>
        <p:txBody>
          <a:bodyPr>
            <a:noAutofit/>
          </a:bodyPr>
          <a:lstStyle/>
          <a:p>
            <a:pPr marL="58738"/>
            <a:r>
              <a:rPr lang="en-MY" altLang="en-US" sz="2000" dirty="0">
                <a:latin typeface="Cambria" panose="02040503050406030204" pitchFamily="18" charset="0"/>
                <a:cs typeface="Arial" panose="020B0604020202020204" pitchFamily="34" charset="0"/>
              </a:rPr>
              <a:t>KONSEP PEMANDUAN BERHEMAH</a:t>
            </a:r>
            <a:endParaRPr lang="en-MY" alt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F5D84B-CDA9-47E7-A83A-785DDDE6A688}"/>
              </a:ext>
            </a:extLst>
          </p:cNvPr>
          <p:cNvSpPr txBox="1"/>
          <p:nvPr/>
        </p:nvSpPr>
        <p:spPr>
          <a:xfrm>
            <a:off x="457200" y="1207453"/>
            <a:ext cx="11036104" cy="4242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5. KEDUDUKAN BAGAIMANA KEMALANGAN BOLEH BERLAKU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Pemandu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mengenalpasti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kenderaan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enam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(6)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pelanggaran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iaitu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:-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Pelanggaran ketika memotong.</a:t>
            </a:r>
          </a:p>
          <a:p>
            <a:pPr lvl="1">
              <a:lnSpc>
                <a:spcPct val="150000"/>
              </a:lnSpc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	Sebab: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bijak membuat keputusan/keyakinan untuk memotong.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Tidak mengamalkan peraturan memotong.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melihat ke hadapan pada jarak 100 meter/peraturan 12saat.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Gagal memeriksa kawasan Blind Spot dengan menoleh ke kanan.</a:t>
            </a:r>
          </a:p>
        </p:txBody>
      </p:sp>
      <p:pic>
        <p:nvPicPr>
          <p:cNvPr id="39938" name="Picture 1" descr="slide7">
            <a:extLst>
              <a:ext uri="{FF2B5EF4-FFF2-40B4-BE49-F238E27FC236}">
                <a16:creationId xmlns:a16="http://schemas.microsoft.com/office/drawing/2014/main" id="{88DEBC0C-12CE-4B08-988A-002E3F82A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1865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1050</Words>
  <Application>Microsoft Office PowerPoint</Application>
  <PresentationFormat>Widescreen</PresentationFormat>
  <Paragraphs>388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Cambria Math</vt:lpstr>
      <vt:lpstr>Wingdings</vt:lpstr>
      <vt:lpstr>1_Office Theme</vt:lpstr>
      <vt:lpstr>2_Office Theme</vt:lpstr>
      <vt:lpstr>PowerPoint Presentation</vt:lpstr>
      <vt:lpstr>Statistik Kemalangan dan Kejadian 2018 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  <vt:lpstr>KONSEP PEMANDUAN BERHEMAH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Azwan</dc:creator>
  <cp:lastModifiedBy>Azwan</cp:lastModifiedBy>
  <cp:revision>16</cp:revision>
  <dcterms:created xsi:type="dcterms:W3CDTF">2018-12-23T15:51:21Z</dcterms:created>
  <dcterms:modified xsi:type="dcterms:W3CDTF">2019-01-14T00:23:47Z</dcterms:modified>
</cp:coreProperties>
</file>